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58" r:id="rId3"/>
    <p:sldId id="291" r:id="rId4"/>
    <p:sldId id="260" r:id="rId5"/>
    <p:sldId id="262" r:id="rId6"/>
    <p:sldId id="269" r:id="rId7"/>
    <p:sldId id="263" r:id="rId8"/>
    <p:sldId id="292" r:id="rId9"/>
    <p:sldId id="268" r:id="rId10"/>
    <p:sldId id="274" r:id="rId11"/>
    <p:sldId id="275" r:id="rId12"/>
    <p:sldId id="276" r:id="rId13"/>
    <p:sldId id="277" r:id="rId14"/>
    <p:sldId id="278" r:id="rId15"/>
    <p:sldId id="296" r:id="rId16"/>
    <p:sldId id="287" r:id="rId17"/>
    <p:sldId id="294" r:id="rId18"/>
    <p:sldId id="288" r:id="rId19"/>
    <p:sldId id="290" r:id="rId20"/>
    <p:sldId id="279" r:id="rId21"/>
    <p:sldId id="280" r:id="rId22"/>
    <p:sldId id="282" r:id="rId23"/>
    <p:sldId id="281" r:id="rId24"/>
    <p:sldId id="284" r:id="rId25"/>
    <p:sldId id="293" r:id="rId26"/>
    <p:sldId id="285" r:id="rId27"/>
    <p:sldId id="283" r:id="rId28"/>
    <p:sldId id="29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F37A7-0921-42D1-99EB-FA0076CDDF81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9E1D2-93B1-41AB-BA8B-20872CFD1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7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77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9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79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2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109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14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5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0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99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94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7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59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32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75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40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93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06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1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36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60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0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9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60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8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2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8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32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9E1D2-93B1-41AB-BA8B-20872CFD18B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CF32-56C9-4729-A7C7-A941DE5BACE9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0FBE-4223-4A08-9F02-70B8ECF12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44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38E2-8200-4E5E-AACF-2F5AD2A43AA8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0B18-440D-4EDC-BC73-973EBDB83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7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7615-FEFB-424B-A892-B44C7294F274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719D7-1D01-4865-8127-C85750046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6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47BE4-5192-4EB6-A1E3-19A5914728E8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9FBC-A099-4FBB-8FBB-2E4B585FE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82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B47A9-E2A8-4B4B-B5F0-D1C5A235F03F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D76C1-F75B-4F39-BF76-80150F183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98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F42A-5FDF-4C48-B8F1-42A3B6E8D96E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F178-FE3E-40A9-98DE-BE6770795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4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3D8D-4CED-43B4-8553-54B79A8BA0EA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0FBA-5FB8-4C94-93C1-E0787734D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4BEB9-F18F-4B80-ABF0-070CEB43D691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568F-AB1D-47EA-86E6-4D8ACB698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5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16EF4-D8B8-4F32-AA2E-01C95A98CD1F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B457-F04F-4F1C-B128-804ACDE2F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9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C626-41D5-4581-881D-D50DD233D0F3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B141-CF3B-4E72-9B8F-2CDAF23BC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E3A2-5988-4F9A-8730-AF9EC95F6D75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5B3A0-1D16-49B2-9C79-2EA2BF9F8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3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55AF6F-212C-43CA-9033-33C8F5B1EB23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1503A9-7C7B-4BB8-88FB-6AB46E876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0" r:id="rId2"/>
    <p:sldLayoutId id="2147483819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20" r:id="rId9"/>
    <p:sldLayoutId id="2147483816" r:id="rId10"/>
    <p:sldLayoutId id="2147483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46;&#1077;&#1082;&#1072;\AppData\Local\Microsoft\Windows\Temporary%20Internet%20Files\Content.MSO\FD89AA60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6;&#1077;&#1082;&#1072;\AppData\Local\Microsoft\Windows\Temporary%20Internet%20Files\Content.MSO\0CAB509C.mp4" TargetMode="Externa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643446"/>
            <a:ext cx="7772400" cy="1362456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</a:t>
            </a:r>
            <a:endParaRPr lang="ru-RU"/>
          </a:p>
        </p:txBody>
      </p:sp>
      <p:sp>
        <p:nvSpPr>
          <p:cNvPr id="5123" name="Подзаголовок 2"/>
          <p:cNvSpPr>
            <a:spLocks noGrp="1"/>
          </p:cNvSpPr>
          <p:nvPr>
            <p:ph type="body" idx="1"/>
          </p:nvPr>
        </p:nvSpPr>
        <p:spPr>
          <a:xfrm>
            <a:off x="571500" y="1643063"/>
            <a:ext cx="7827963" cy="2295525"/>
          </a:xfrm>
        </p:spPr>
        <p:txBody>
          <a:bodyPr/>
          <a:lstStyle/>
          <a:p>
            <a:pPr eaLnBrk="1" hangingPunct="1"/>
            <a:r>
              <a:rPr lang="ru-RU" sz="3200" smtClean="0"/>
              <a:t>Тема урока:</a:t>
            </a:r>
          </a:p>
          <a:p>
            <a:pPr eaLnBrk="1" hangingPunct="1"/>
            <a:endParaRPr lang="ru-RU" sz="3200" smtClean="0"/>
          </a:p>
          <a:p>
            <a:pPr eaLnBrk="1" hangingPunct="1"/>
            <a:r>
              <a:rPr lang="ru-RU" sz="3200" smtClean="0"/>
              <a:t>             «Культура и искусство России</a:t>
            </a:r>
          </a:p>
          <a:p>
            <a:pPr eaLnBrk="1" hangingPunct="1"/>
            <a:r>
              <a:rPr lang="ru-RU" sz="3200" smtClean="0"/>
              <a:t>                   начала  </a:t>
            </a:r>
            <a:r>
              <a:rPr lang="ru-RU" sz="5400" smtClean="0"/>
              <a:t> </a:t>
            </a:r>
            <a:r>
              <a:rPr lang="en-US" sz="5400" smtClean="0"/>
              <a:t>xx</a:t>
            </a:r>
            <a:r>
              <a:rPr lang="ru-RU" sz="5400" smtClean="0"/>
              <a:t>  </a:t>
            </a:r>
            <a:r>
              <a:rPr lang="ru-RU" sz="3200" smtClean="0"/>
              <a:t>века»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143000" y="1214438"/>
            <a:ext cx="59515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latin typeface="Century Schoolbook" pitchFamily="18" charset="0"/>
              </a:rPr>
              <a:t>Литературные    общества</a:t>
            </a:r>
          </a:p>
          <a:p>
            <a:pPr eaLnBrk="1" hangingPunct="1"/>
            <a:endParaRPr lang="ru-RU" sz="2400">
              <a:latin typeface="Century Schoolbook" pitchFamily="18" charset="0"/>
            </a:endParaRPr>
          </a:p>
          <a:p>
            <a:pPr eaLnBrk="1" hangingPunct="1"/>
            <a:r>
              <a:rPr lang="ru-RU" sz="2400" b="1">
                <a:latin typeface="Century Schoolbook" pitchFamily="18" charset="0"/>
              </a:rPr>
              <a:t>РАПП</a:t>
            </a:r>
          </a:p>
          <a:p>
            <a:pPr eaLnBrk="1" hangingPunct="1"/>
            <a:endParaRPr lang="ru-RU" sz="2400">
              <a:latin typeface="Century Schoolbook" pitchFamily="18" charset="0"/>
            </a:endParaRPr>
          </a:p>
          <a:p>
            <a:pPr eaLnBrk="1" hangingPunct="1"/>
            <a:r>
              <a:rPr lang="ru-RU" sz="2400" b="1">
                <a:latin typeface="Century Schoolbook" pitchFamily="18" charset="0"/>
              </a:rPr>
              <a:t>«Перевал»</a:t>
            </a:r>
          </a:p>
          <a:p>
            <a:pPr eaLnBrk="1" hangingPunct="1"/>
            <a:endParaRPr lang="ru-RU" sz="2400" b="1">
              <a:latin typeface="Century Schoolbook" pitchFamily="18" charset="0"/>
            </a:endParaRPr>
          </a:p>
          <a:p>
            <a:pPr eaLnBrk="1" hangingPunct="1"/>
            <a:r>
              <a:rPr lang="ru-RU" sz="2400" b="1">
                <a:latin typeface="Century Schoolbook" pitchFamily="18" charset="0"/>
              </a:rPr>
              <a:t>«Серапионовы братья»</a:t>
            </a:r>
          </a:p>
          <a:p>
            <a:pPr eaLnBrk="1" hangingPunct="1"/>
            <a:endParaRPr lang="ru-RU" sz="2400">
              <a:latin typeface="Century Schoolbook" pitchFamily="18" charset="0"/>
            </a:endParaRPr>
          </a:p>
          <a:p>
            <a:pPr eaLnBrk="1" hangingPunct="1"/>
            <a:r>
              <a:rPr lang="ru-RU" sz="2400" b="1">
                <a:latin typeface="Century Schoolbook" pitchFamily="18" charset="0"/>
              </a:rPr>
              <a:t>Леф (левый фронт)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71500" y="1214438"/>
            <a:ext cx="2212975" cy="1582737"/>
          </a:xfrm>
        </p:spPr>
        <p:txBody>
          <a:bodyPr/>
          <a:lstStyle/>
          <a:p>
            <a:pPr eaLnBrk="1" hangingPunct="1"/>
            <a:r>
              <a:rPr lang="ru-RU" sz="3200" smtClean="0"/>
              <a:t>Клуб им.Зуева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pPr eaLnBrk="1" hangingPunct="1"/>
            <a:r>
              <a:rPr lang="ru-RU" sz="2000" smtClean="0"/>
              <a:t>И.Голосов</a:t>
            </a:r>
          </a:p>
        </p:txBody>
      </p:sp>
      <p:pic>
        <p:nvPicPr>
          <p:cNvPr id="15364" name="Рисунок 4" descr="Клуб им.Зуева. ИГолосов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000">
            <a:off x="3486150" y="1527175"/>
            <a:ext cx="4618038" cy="3276600"/>
          </a:xfrm>
          <a:ln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pPr eaLnBrk="1" hangingPunct="1"/>
            <a:r>
              <a:rPr lang="ru-RU" smtClean="0"/>
              <a:t>Издательство газеты «Известия»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z="2000" smtClean="0"/>
              <a:t>  </a:t>
            </a:r>
            <a:r>
              <a:rPr lang="ru-RU" sz="1800" smtClean="0"/>
              <a:t>Г.Бархин</a:t>
            </a:r>
          </a:p>
          <a:p>
            <a:pPr eaLnBrk="1" hangingPunct="1"/>
            <a:r>
              <a:rPr lang="ru-RU" sz="1800" smtClean="0"/>
              <a:t>  М.Бархин</a:t>
            </a:r>
          </a:p>
        </p:txBody>
      </p:sp>
      <p:pic>
        <p:nvPicPr>
          <p:cNvPr id="16388" name="Рисунок 4" descr="9809fc396ab8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 b="9392"/>
          <a:stretch>
            <a:fillRect/>
          </a:stretch>
        </p:blipFill>
        <p:spPr>
          <a:xfrm rot="420000">
            <a:off x="3486150" y="1200150"/>
            <a:ext cx="4618038" cy="3930650"/>
          </a:xfrm>
          <a:ln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pPr eaLnBrk="1" hangingPunct="1"/>
            <a:r>
              <a:rPr lang="ru-RU" sz="3200" smtClean="0"/>
              <a:t>Дом Рабочих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pPr eaLnBrk="1" hangingPunct="1"/>
            <a:r>
              <a:rPr lang="ru-RU" sz="2000" smtClean="0"/>
              <a:t>Г.Клинцы</a:t>
            </a:r>
          </a:p>
        </p:txBody>
      </p:sp>
      <p:pic>
        <p:nvPicPr>
          <p:cNvPr id="17412" name="Рисунок 4" descr="Дом рабочих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420000">
            <a:off x="3486150" y="1200150"/>
            <a:ext cx="4618038" cy="3930650"/>
          </a:xfrm>
          <a:ln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143000" y="2143125"/>
            <a:ext cx="78470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>
                <a:latin typeface="Century Schoolbook" pitchFamily="18" charset="0"/>
              </a:rPr>
              <a:t>Конструктивизм</a:t>
            </a:r>
            <a:r>
              <a:rPr lang="ru-RU" sz="2000">
                <a:latin typeface="Century Schoolbook" pitchFamily="18" charset="0"/>
              </a:rPr>
              <a:t> – одно из направлений архитектуры </a:t>
            </a:r>
          </a:p>
          <a:p>
            <a:pPr eaLnBrk="1" hangingPunct="1"/>
            <a:r>
              <a:rPr lang="ru-RU" sz="2000">
                <a:latin typeface="Century Schoolbook" pitchFamily="18" charset="0"/>
              </a:rPr>
              <a:t>                                 для которого характерно использование</a:t>
            </a:r>
          </a:p>
          <a:p>
            <a:pPr eaLnBrk="1" hangingPunct="1"/>
            <a:r>
              <a:rPr lang="ru-RU" sz="2000">
                <a:latin typeface="Century Schoolbook" pitchFamily="18" charset="0"/>
              </a:rPr>
              <a:t>                                 современных технических возможностей и </a:t>
            </a:r>
          </a:p>
          <a:p>
            <a:pPr eaLnBrk="1" hangingPunct="1"/>
            <a:r>
              <a:rPr lang="ru-RU" sz="2000">
                <a:latin typeface="Century Schoolbook" pitchFamily="18" charset="0"/>
              </a:rPr>
              <a:t>                                 материалов, создание простых, логичных и</a:t>
            </a:r>
          </a:p>
          <a:p>
            <a:pPr eaLnBrk="1" hangingPunct="1"/>
            <a:r>
              <a:rPr lang="ru-RU" sz="2000">
                <a:latin typeface="Century Schoolbook" pitchFamily="18" charset="0"/>
              </a:rPr>
              <a:t>                                 функциональных конструкций.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49099223_1253830328_Seyatel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857250"/>
            <a:ext cx="6643687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Булыжник - оружие пролетариата. И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28688"/>
            <a:ext cx="7670800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000125"/>
            <a:ext cx="2209800" cy="4008438"/>
          </a:xfrm>
        </p:spPr>
        <p:txBody>
          <a:bodyPr/>
          <a:lstStyle/>
          <a:p>
            <a:pPr eaLnBrk="1" hangingPunct="1"/>
            <a:r>
              <a:rPr lang="ru-RU" sz="2400" b="1" smtClean="0"/>
              <a:t>Пламя революции»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z="2000" smtClean="0"/>
              <a:t>В.Мухина</a:t>
            </a:r>
          </a:p>
        </p:txBody>
      </p:sp>
      <p:pic>
        <p:nvPicPr>
          <p:cNvPr id="21508" name="Рисунок 4" descr="134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000">
            <a:off x="4575175" y="1200150"/>
            <a:ext cx="2438400" cy="3930650"/>
          </a:xfrm>
          <a:ln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57188" y="928688"/>
            <a:ext cx="8643937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latin typeface="Century Schoolbook" pitchFamily="18" charset="0"/>
              </a:rPr>
              <a:t>АХРР</a:t>
            </a:r>
            <a:r>
              <a:rPr lang="ru-RU" sz="3200">
                <a:latin typeface="Century Schoolbook" pitchFamily="18" charset="0"/>
              </a:rPr>
              <a:t> (ассоциация художников революционной России) – 1922-1932гг.</a:t>
            </a:r>
          </a:p>
          <a:p>
            <a:pPr eaLnBrk="1" hangingPunct="1"/>
            <a:endParaRPr lang="ru-RU">
              <a:latin typeface="Century Schoolbook" pitchFamily="18" charset="0"/>
            </a:endParaRPr>
          </a:p>
          <a:p>
            <a:pPr eaLnBrk="1" hangingPunct="1"/>
            <a:endParaRPr lang="ru-RU" b="1">
              <a:latin typeface="Century Schoolbook" pitchFamily="18" charset="0"/>
            </a:endParaRPr>
          </a:p>
          <a:p>
            <a:pPr eaLnBrk="1" hangingPunct="1"/>
            <a:r>
              <a:rPr lang="ru-RU" sz="3200" b="1">
                <a:latin typeface="Century Schoolbook" pitchFamily="18" charset="0"/>
              </a:rPr>
              <a:t>ОСТ</a:t>
            </a:r>
            <a:r>
              <a:rPr lang="ru-RU" sz="3200">
                <a:latin typeface="Century Schoolbook" pitchFamily="18" charset="0"/>
              </a:rPr>
              <a:t> (общество станковистов) – 1925-1932гг.</a:t>
            </a:r>
          </a:p>
          <a:p>
            <a:pPr eaLnBrk="1" hangingPunct="1"/>
            <a:endParaRPr lang="ru-RU">
              <a:latin typeface="Century Schoolbook" pitchFamily="18" charset="0"/>
            </a:endParaRPr>
          </a:p>
          <a:p>
            <a:pPr eaLnBrk="1" hangingPunct="1"/>
            <a:endParaRPr lang="ru-RU" b="1">
              <a:latin typeface="Century Schoolbook" pitchFamily="18" charset="0"/>
            </a:endParaRPr>
          </a:p>
          <a:p>
            <a:pPr eaLnBrk="1" hangingPunct="1"/>
            <a:r>
              <a:rPr lang="ru-RU" sz="3200" b="1">
                <a:latin typeface="Century Schoolbook" pitchFamily="18" charset="0"/>
              </a:rPr>
              <a:t>«4 искусства» </a:t>
            </a:r>
            <a:r>
              <a:rPr lang="ru-RU" sz="3200">
                <a:latin typeface="Century Schoolbook" pitchFamily="18" charset="0"/>
              </a:rPr>
              <a:t>– 1924-1931гг.</a:t>
            </a:r>
          </a:p>
          <a:p>
            <a:pPr eaLnBrk="1" hangingPunct="1"/>
            <a:endParaRPr lang="ru-RU">
              <a:latin typeface="Century Schoolbook" pitchFamily="18" charset="0"/>
            </a:endParaRPr>
          </a:p>
          <a:p>
            <a:pPr eaLnBrk="1" hangingPunct="1"/>
            <a:endParaRPr lang="ru-RU" b="1">
              <a:latin typeface="Century Schoolbook" pitchFamily="18" charset="0"/>
            </a:endParaRPr>
          </a:p>
          <a:p>
            <a:pPr eaLnBrk="1" hangingPunct="1"/>
            <a:r>
              <a:rPr lang="ru-RU" sz="3200" b="1">
                <a:latin typeface="Century Schoolbook" pitchFamily="18" charset="0"/>
              </a:rPr>
              <a:t>ОМХ</a:t>
            </a:r>
            <a:r>
              <a:rPr lang="ru-RU" sz="3200">
                <a:latin typeface="Century Schoolbook" pitchFamily="18" charset="0"/>
              </a:rPr>
              <a:t> (общество московских художников) – 1927-1931гг.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143000"/>
            <a:ext cx="2209800" cy="3865563"/>
          </a:xfrm>
        </p:spPr>
        <p:txBody>
          <a:bodyPr/>
          <a:lstStyle/>
          <a:p>
            <a:pPr eaLnBrk="1" hangingPunct="1"/>
            <a:r>
              <a:rPr lang="ru-RU" sz="2800" b="1" smtClean="0"/>
              <a:t>«Тачанка»</a:t>
            </a:r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400" smtClean="0"/>
              <a:t>      М.Греков</a:t>
            </a:r>
          </a:p>
        </p:txBody>
      </p:sp>
      <p:pic>
        <p:nvPicPr>
          <p:cNvPr id="23556" name="Рисунок 4" descr="d5668e27e2c7.jp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420000">
            <a:off x="3486150" y="1200150"/>
            <a:ext cx="4618038" cy="3930650"/>
          </a:xfrm>
          <a:ln>
            <a:headEnd/>
            <a:tailEnd/>
          </a:ln>
        </p:spPr>
      </p:pic>
      <p:pic>
        <p:nvPicPr>
          <p:cNvPr id="2" name="FD89AA60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081088"/>
          </a:xfrm>
        </p:spPr>
        <p:txBody>
          <a:bodyPr/>
          <a:lstStyle/>
          <a:p>
            <a:pPr eaLnBrk="1" hangingPunct="1"/>
            <a:r>
              <a:rPr lang="ru-RU" sz="2000" smtClean="0"/>
              <a:t>          А.Ахматова                                       А.Блок                               </a:t>
            </a:r>
          </a:p>
        </p:txBody>
      </p:sp>
      <p:pic>
        <p:nvPicPr>
          <p:cNvPr id="6147" name="Содержимое 4" descr="А.Ахматова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388" y="1920875"/>
            <a:ext cx="3324225" cy="4433888"/>
          </a:xfrm>
        </p:spPr>
      </p:pic>
      <p:pic>
        <p:nvPicPr>
          <p:cNvPr id="6148" name="Содержимое 5" descr="А.Блок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8563" y="1920875"/>
            <a:ext cx="3317875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2643187" cy="714375"/>
          </a:xfrm>
        </p:spPr>
        <p:txBody>
          <a:bodyPr/>
          <a:lstStyle/>
          <a:p>
            <a:pPr eaLnBrk="1" hangingPunct="1"/>
            <a:r>
              <a:rPr lang="ru-RU" sz="2400" smtClean="0"/>
              <a:t>В.Маяковский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Рисунок 4" descr="plakat03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000">
            <a:off x="4319588" y="1200150"/>
            <a:ext cx="2949575" cy="3930650"/>
          </a:xfrm>
          <a:ln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428750" y="2000250"/>
            <a:ext cx="66913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>
                <a:latin typeface="Century Schoolbook" pitchFamily="18" charset="0"/>
              </a:rPr>
              <a:t>«У    России  собственная гордость:</a:t>
            </a:r>
          </a:p>
          <a:p>
            <a:pPr eaLnBrk="1" hangingPunct="1"/>
            <a:endParaRPr lang="ru-RU" sz="2800">
              <a:latin typeface="Century Schoolbook" pitchFamily="18" charset="0"/>
            </a:endParaRPr>
          </a:p>
          <a:p>
            <a:pPr eaLnBrk="1" hangingPunct="1"/>
            <a:r>
              <a:rPr lang="ru-RU" sz="2800">
                <a:latin typeface="Century Schoolbook" pitchFamily="18" charset="0"/>
              </a:rPr>
              <a:t>            На буржуев смотрим свысока!»</a:t>
            </a:r>
          </a:p>
          <a:p>
            <a:pPr eaLnBrk="1" hangingPunct="1"/>
            <a:endParaRPr lang="ru-RU" sz="2800">
              <a:latin typeface="Century Schoolbook" pitchFamily="18" charset="0"/>
            </a:endParaRPr>
          </a:p>
          <a:p>
            <a:pPr eaLnBrk="1" hangingPunct="1"/>
            <a:r>
              <a:rPr lang="ru-RU" sz="2800">
                <a:latin typeface="Century Schoolbook" pitchFamily="18" charset="0"/>
              </a:rPr>
              <a:t>                               </a:t>
            </a:r>
          </a:p>
          <a:p>
            <a:pPr eaLnBrk="1" hangingPunct="1"/>
            <a:r>
              <a:rPr lang="ru-RU" sz="2800">
                <a:latin typeface="Century Schoolbook" pitchFamily="18" charset="0"/>
              </a:rPr>
              <a:t>                                 </a:t>
            </a:r>
            <a:r>
              <a:rPr lang="ru-RU" sz="2000">
                <a:latin typeface="Century Schoolbook" pitchFamily="18" charset="0"/>
              </a:rPr>
              <a:t>В.Маяковский</a:t>
            </a:r>
            <a:endParaRPr lang="ru-RU" sz="280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000125"/>
            <a:ext cx="2743200" cy="524827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/>
              <a:t>Рабочий,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/>
              <a:t>            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/>
              <a:t>                 крестьянин,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b="1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/>
              <a:t>                       красноармеец!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b="1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/>
              <a:t>Покажи,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b="1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/>
              <a:t>              что  Россия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b="1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/>
              <a:t>                   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/>
              <a:t>                       сильна!</a:t>
            </a:r>
          </a:p>
        </p:txBody>
      </p:sp>
      <p:pic>
        <p:nvPicPr>
          <p:cNvPr id="26628" name="Содержимое 4" descr="0_44782_7f6984b3_XL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8963" y="785813"/>
            <a:ext cx="4102100" cy="5462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Текст 2"/>
          <p:cNvSpPr>
            <a:spLocks noGrp="1"/>
          </p:cNvSpPr>
          <p:nvPr>
            <p:ph type="body" idx="2"/>
          </p:nvPr>
        </p:nvSpPr>
        <p:spPr>
          <a:xfrm>
            <a:off x="642938" y="642938"/>
            <a:ext cx="2743200" cy="5605462"/>
          </a:xfrm>
        </p:spPr>
        <p:txBody>
          <a:bodyPr/>
          <a:lstStyle/>
          <a:p>
            <a:pPr eaLnBrk="1" hangingPunct="1"/>
            <a:endParaRPr lang="ru-RU" b="1" smtClean="0"/>
          </a:p>
          <a:p>
            <a:pPr eaLnBrk="1" hangingPunct="1"/>
            <a:endParaRPr lang="ru-RU" b="1" smtClean="0"/>
          </a:p>
          <a:p>
            <a:pPr eaLnBrk="1" hangingPunct="1"/>
            <a:r>
              <a:rPr lang="ru-RU" b="1" smtClean="0"/>
              <a:t> «</a:t>
            </a:r>
            <a:r>
              <a:rPr lang="ru-RU" sz="2000" b="1" smtClean="0"/>
              <a:t>Кто </a:t>
            </a:r>
          </a:p>
          <a:p>
            <a:pPr eaLnBrk="1" hangingPunct="1"/>
            <a:r>
              <a:rPr lang="ru-RU" sz="2000" b="1" smtClean="0"/>
              <a:t>          сегодня</a:t>
            </a:r>
          </a:p>
          <a:p>
            <a:pPr eaLnBrk="1" hangingPunct="1"/>
            <a:r>
              <a:rPr lang="ru-RU" sz="2000" b="1" smtClean="0"/>
              <a:t>                         поёт</a:t>
            </a:r>
          </a:p>
          <a:p>
            <a:pPr eaLnBrk="1" hangingPunct="1"/>
            <a:r>
              <a:rPr lang="ru-RU" sz="2000" b="1" smtClean="0"/>
              <a:t>                                 не с нами,</a:t>
            </a:r>
          </a:p>
          <a:p>
            <a:pPr eaLnBrk="1" hangingPunct="1"/>
            <a:r>
              <a:rPr lang="ru-RU" sz="2000" b="1" smtClean="0"/>
              <a:t> Тот-</a:t>
            </a:r>
          </a:p>
          <a:p>
            <a:pPr eaLnBrk="1" hangingPunct="1"/>
            <a:r>
              <a:rPr lang="ru-RU" sz="2000" b="1" smtClean="0"/>
              <a:t>            против</a:t>
            </a:r>
          </a:p>
          <a:p>
            <a:pPr eaLnBrk="1" hangingPunct="1"/>
            <a:r>
              <a:rPr lang="ru-RU" sz="2000" b="1" smtClean="0"/>
              <a:t>                          нас!</a:t>
            </a:r>
          </a:p>
        </p:txBody>
      </p:sp>
      <p:pic>
        <p:nvPicPr>
          <p:cNvPr id="27652" name="Содержимое 4" descr="rm_43_2706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243138"/>
            <a:ext cx="4991100" cy="343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785938" y="1428750"/>
            <a:ext cx="67151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latin typeface="Century Schoolbook" pitchFamily="18" charset="0"/>
              </a:rPr>
              <a:t>«Из всех искусств для нас </a:t>
            </a:r>
          </a:p>
          <a:p>
            <a:pPr eaLnBrk="1" hangingPunct="1"/>
            <a:endParaRPr lang="ru-RU" sz="3200" b="1">
              <a:latin typeface="Century Schoolbook" pitchFamily="18" charset="0"/>
            </a:endParaRPr>
          </a:p>
          <a:p>
            <a:pPr eaLnBrk="1" hangingPunct="1"/>
            <a:r>
              <a:rPr lang="ru-RU" sz="3200" b="1">
                <a:latin typeface="Century Schoolbook" pitchFamily="18" charset="0"/>
              </a:rPr>
              <a:t>важнейшим является кино»</a:t>
            </a:r>
          </a:p>
          <a:p>
            <a:pPr eaLnBrk="1" hangingPunct="1"/>
            <a:endParaRPr lang="ru-RU" sz="3200" b="1">
              <a:latin typeface="Century Schoolbook" pitchFamily="18" charset="0"/>
            </a:endParaRPr>
          </a:p>
          <a:p>
            <a:pPr eaLnBrk="1" hangingPunct="1"/>
            <a:endParaRPr lang="ru-RU" sz="3200" b="1">
              <a:latin typeface="Century Schoolbook" pitchFamily="18" charset="0"/>
            </a:endParaRPr>
          </a:p>
          <a:p>
            <a:pPr eaLnBrk="1" hangingPunct="1"/>
            <a:r>
              <a:rPr lang="ru-RU" sz="3200" b="1">
                <a:latin typeface="Century Schoolbook" pitchFamily="18" charset="0"/>
              </a:rPr>
              <a:t>                          </a:t>
            </a:r>
          </a:p>
          <a:p>
            <a:pPr eaLnBrk="1" hangingPunct="1"/>
            <a:r>
              <a:rPr lang="ru-RU" sz="3200" b="1">
                <a:latin typeface="Century Schoolbook" pitchFamily="18" charset="0"/>
              </a:rPr>
              <a:t>                                   </a:t>
            </a:r>
            <a:r>
              <a:rPr lang="ru-RU" sz="2000" b="1">
                <a:latin typeface="Century Schoolbook" pitchFamily="18" charset="0"/>
              </a:rPr>
              <a:t>В.Ленин</a:t>
            </a:r>
            <a:endParaRPr lang="ru-RU" sz="3200" b="1">
              <a:latin typeface="Century Schoolbook" pitchFamily="18" charset="0"/>
            </a:endParaRPr>
          </a:p>
          <a:p>
            <a:pPr eaLnBrk="1" hangingPunct="1"/>
            <a:endParaRPr lang="ru-RU" sz="3200">
              <a:latin typeface="Century Schoolbook" pitchFamily="18" charset="0"/>
            </a:endParaRPr>
          </a:p>
          <a:p>
            <a:pPr eaLnBrk="1" hangingPunct="1"/>
            <a:endParaRPr lang="ru-RU" sz="3200">
              <a:latin typeface="Century Schoolbook" pitchFamily="18" charset="0"/>
            </a:endParaRPr>
          </a:p>
          <a:p>
            <a:pPr eaLnBrk="1" hangingPunct="1"/>
            <a:r>
              <a:rPr lang="ru-RU" sz="3200">
                <a:latin typeface="Century Schoolbook" pitchFamily="18" charset="0"/>
              </a:rPr>
              <a:t>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928688" y="1928813"/>
            <a:ext cx="76136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entury Schoolbook" pitchFamily="18" charset="0"/>
              </a:rPr>
              <a:t>В 1919 году </a:t>
            </a:r>
            <a:r>
              <a:rPr lang="ru-RU" sz="2400">
                <a:latin typeface="Century Schoolbook" pitchFamily="18" charset="0"/>
              </a:rPr>
              <a:t>создана </a:t>
            </a:r>
            <a:r>
              <a:rPr lang="ru-RU" sz="2400" b="1">
                <a:latin typeface="Century Schoolbook" pitchFamily="18" charset="0"/>
              </a:rPr>
              <a:t>Первая государственная</a:t>
            </a:r>
          </a:p>
          <a:p>
            <a:pPr eaLnBrk="1" hangingPunct="1"/>
            <a:r>
              <a:rPr lang="ru-RU" sz="2400">
                <a:latin typeface="Century Schoolbook" pitchFamily="18" charset="0"/>
              </a:rPr>
              <a:t>                      </a:t>
            </a:r>
            <a:r>
              <a:rPr lang="ru-RU" sz="2400" b="1">
                <a:latin typeface="Century Schoolbook" pitchFamily="18" charset="0"/>
              </a:rPr>
              <a:t>киношкола</a:t>
            </a:r>
            <a:r>
              <a:rPr lang="ru-RU" sz="2400">
                <a:latin typeface="Century Schoolbook" pitchFamily="18" charset="0"/>
              </a:rPr>
              <a:t>, позже преобразованная</a:t>
            </a:r>
          </a:p>
          <a:p>
            <a:pPr eaLnBrk="1" hangingPunct="1"/>
            <a:r>
              <a:rPr lang="ru-RU" sz="2400">
                <a:latin typeface="Century Schoolbook" pitchFamily="18" charset="0"/>
              </a:rPr>
              <a:t>                      во </a:t>
            </a:r>
            <a:r>
              <a:rPr lang="ru-RU" sz="2400" b="1">
                <a:latin typeface="Century Schoolbook" pitchFamily="18" charset="0"/>
              </a:rPr>
              <a:t>Всесоюзный государственный </a:t>
            </a:r>
          </a:p>
          <a:p>
            <a:pPr eaLnBrk="1" hangingPunct="1"/>
            <a:r>
              <a:rPr lang="ru-RU" sz="2400">
                <a:latin typeface="Century Schoolbook" pitchFamily="18" charset="0"/>
              </a:rPr>
              <a:t>                      </a:t>
            </a:r>
            <a:r>
              <a:rPr lang="ru-RU" sz="2400" b="1">
                <a:latin typeface="Century Schoolbook" pitchFamily="18" charset="0"/>
              </a:rPr>
              <a:t>институт кинематографии</a:t>
            </a:r>
            <a:r>
              <a:rPr lang="ru-RU" sz="2400">
                <a:latin typeface="Century Schoolbook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571625"/>
            <a:ext cx="2209800" cy="3436938"/>
          </a:xfrm>
        </p:spPr>
        <p:txBody>
          <a:bodyPr/>
          <a:lstStyle/>
          <a:p>
            <a:pPr eaLnBrk="1" hangingPunct="1"/>
            <a:r>
              <a:rPr lang="ru-RU" sz="2400" b="1" smtClean="0"/>
              <a:t>Сергей</a:t>
            </a:r>
          </a:p>
          <a:p>
            <a:pPr eaLnBrk="1" hangingPunct="1"/>
            <a:endParaRPr lang="ru-RU" sz="2400" b="1" smtClean="0"/>
          </a:p>
          <a:p>
            <a:pPr eaLnBrk="1" hangingPunct="1"/>
            <a:r>
              <a:rPr lang="ru-RU" sz="2400" b="1" smtClean="0"/>
              <a:t>Эйзенштейн</a:t>
            </a:r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2000" smtClean="0"/>
              <a:t>«Броненосец   </a:t>
            </a:r>
          </a:p>
          <a:p>
            <a:pPr eaLnBrk="1" hangingPunct="1"/>
            <a:r>
              <a:rPr lang="ru-RU" sz="2000" smtClean="0"/>
              <a:t>   Потёмкин»</a:t>
            </a:r>
          </a:p>
          <a:p>
            <a:pPr eaLnBrk="1" hangingPunct="1"/>
            <a:r>
              <a:rPr lang="ru-RU" sz="2000" smtClean="0"/>
              <a:t>     (1925 г.)</a:t>
            </a:r>
          </a:p>
        </p:txBody>
      </p:sp>
      <p:pic>
        <p:nvPicPr>
          <p:cNvPr id="30724" name="Рисунок 4" descr="Сергей Эйзенштейн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000">
            <a:off x="4341813" y="1200150"/>
            <a:ext cx="2905125" cy="3930650"/>
          </a:xfrm>
          <a:ln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CAB509C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643063" y="2643188"/>
            <a:ext cx="65738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>
                <a:latin typeface="Century Schoolbook" pitchFamily="18" charset="0"/>
              </a:rPr>
              <a:t>«Поэтом можешь ты не быть,</a:t>
            </a:r>
          </a:p>
          <a:p>
            <a:pPr eaLnBrk="1" hangingPunct="1"/>
            <a:r>
              <a:rPr lang="ru-RU" sz="3200">
                <a:latin typeface="Century Schoolbook" pitchFamily="18" charset="0"/>
              </a:rPr>
              <a:t>  Но гражданином быть обязан!»</a:t>
            </a:r>
          </a:p>
          <a:p>
            <a:pPr eaLnBrk="1" hangingPunct="1"/>
            <a:endParaRPr lang="ru-RU" sz="3200">
              <a:latin typeface="Century Schoolbook" pitchFamily="18" charset="0"/>
            </a:endParaRPr>
          </a:p>
          <a:p>
            <a:pPr eaLnBrk="1" hangingPunct="1"/>
            <a:r>
              <a:rPr lang="ru-RU" sz="3200">
                <a:latin typeface="Century Schoolbook" pitchFamily="18" charset="0"/>
              </a:rPr>
              <a:t>                                 Н.Некрасов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pPr eaLnBrk="1" hangingPunct="1"/>
            <a:r>
              <a:rPr lang="ru-RU" sz="2800" smtClean="0"/>
              <a:t>Борис Пастернак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Рисунок 4" descr="Б.Пастернак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000">
            <a:off x="4029075" y="1200150"/>
            <a:ext cx="3532188" cy="3930650"/>
          </a:xfrm>
          <a:ln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М.Горьки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5750"/>
            <a:ext cx="48863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pPr eaLnBrk="1" hangingPunct="1"/>
            <a:r>
              <a:rPr lang="ru-RU" sz="3200" smtClean="0"/>
              <a:t>Михаил Булгаков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Рисунок 4" descr="М.Булгаков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000">
            <a:off x="4413250" y="1200150"/>
            <a:ext cx="2762250" cy="3930650"/>
          </a:xfrm>
          <a:ln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Рисунок 4" descr="1874aa9a0a1f2995e3086b1da5e1193c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000">
            <a:off x="4319588" y="1200150"/>
            <a:ext cx="2949575" cy="3930650"/>
          </a:xfrm>
          <a:ln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pPr eaLnBrk="1" hangingPunct="1"/>
            <a:r>
              <a:rPr lang="ru-RU" sz="3200" smtClean="0"/>
              <a:t>И.Ильф и Е.Петров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Рисунок 4" descr="И.Ильф и Е.Петров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 rot="420000">
            <a:off x="3486150" y="1200150"/>
            <a:ext cx="4618038" cy="3930650"/>
          </a:xfrm>
          <a:ln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428750"/>
            <a:ext cx="2209800" cy="3579813"/>
          </a:xfrm>
        </p:spPr>
        <p:txBody>
          <a:bodyPr/>
          <a:lstStyle/>
          <a:p>
            <a:pPr eaLnBrk="1" hangingPunct="1"/>
            <a:r>
              <a:rPr lang="ru-RU" sz="3200" b="1" smtClean="0"/>
              <a:t>Михаил</a:t>
            </a:r>
          </a:p>
          <a:p>
            <a:pPr eaLnBrk="1" hangingPunct="1"/>
            <a:r>
              <a:rPr lang="ru-RU" sz="3200" b="1" smtClean="0"/>
              <a:t>Зощенко</a:t>
            </a:r>
          </a:p>
        </p:txBody>
      </p:sp>
      <p:pic>
        <p:nvPicPr>
          <p:cNvPr id="12292" name="Рисунок 4" descr="М.Зощенко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000">
            <a:off x="4364038" y="1200150"/>
            <a:ext cx="2860675" cy="3930650"/>
          </a:xfrm>
          <a:ln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          </a:t>
            </a:r>
            <a:r>
              <a:rPr lang="ru-RU" sz="3200" b="1" smtClean="0"/>
              <a:t>Юрий Олеша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6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7" name="Содержимое 6" descr="2526_face_mini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714625"/>
            <a:ext cx="3429000" cy="3286125"/>
          </a:xfrm>
        </p:spPr>
      </p:pic>
      <p:pic>
        <p:nvPicPr>
          <p:cNvPr id="13318" name="Содержимое 7" descr="Ю.Олеша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2263" y="2514600"/>
            <a:ext cx="2527300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458</TotalTime>
  <Words>273</Words>
  <Application>Microsoft Office PowerPoint</Application>
  <PresentationFormat>Экран (4:3)</PresentationFormat>
  <Paragraphs>132</Paragraphs>
  <Slides>28</Slides>
  <Notes>28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Century Schoolbook</vt:lpstr>
      <vt:lpstr>Wingdings 2</vt:lpstr>
      <vt:lpstr>Calibri</vt:lpstr>
      <vt:lpstr>Поток</vt:lpstr>
      <vt:lpstr> </vt:lpstr>
      <vt:lpstr>          А.Ахматова                                       А.Блок                               </vt:lpstr>
      <vt:lpstr>Борис Пастернак</vt:lpstr>
      <vt:lpstr>Презентация PowerPoint</vt:lpstr>
      <vt:lpstr>Михаил Булгаков</vt:lpstr>
      <vt:lpstr>Презентация PowerPoint</vt:lpstr>
      <vt:lpstr>И.Ильф и Е.Петров</vt:lpstr>
      <vt:lpstr>Презентация PowerPoint</vt:lpstr>
      <vt:lpstr>                  Юрий Олеша</vt:lpstr>
      <vt:lpstr>Презентация PowerPoint</vt:lpstr>
      <vt:lpstr>Клуб им.Зуева</vt:lpstr>
      <vt:lpstr>Издательство газеты «Известия»</vt:lpstr>
      <vt:lpstr>Дом Рабочих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В.Маяковский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2-4-didactmat2</dc:title>
  <dc:creator>1</dc:creator>
  <cp:lastModifiedBy>nafanya</cp:lastModifiedBy>
  <cp:revision>50</cp:revision>
  <dcterms:created xsi:type="dcterms:W3CDTF">2013-09-23T17:12:58Z</dcterms:created>
  <dcterms:modified xsi:type="dcterms:W3CDTF">2013-10-23T19:22:33Z</dcterms:modified>
</cp:coreProperties>
</file>