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83" r:id="rId2"/>
    <p:sldId id="286" r:id="rId3"/>
    <p:sldId id="285" r:id="rId4"/>
    <p:sldId id="287" r:id="rId5"/>
    <p:sldId id="291" r:id="rId6"/>
    <p:sldId id="289" r:id="rId7"/>
    <p:sldId id="297" r:id="rId8"/>
    <p:sldId id="272" r:id="rId9"/>
    <p:sldId id="298" r:id="rId10"/>
    <p:sldId id="284" r:id="rId11"/>
    <p:sldId id="299" r:id="rId12"/>
    <p:sldId id="293" r:id="rId13"/>
    <p:sldId id="273" r:id="rId14"/>
    <p:sldId id="274" r:id="rId15"/>
    <p:sldId id="281" r:id="rId16"/>
    <p:sldId id="282" r:id="rId17"/>
    <p:sldId id="294" r:id="rId18"/>
    <p:sldId id="295" r:id="rId19"/>
    <p:sldId id="278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43579-43F0-4919-A565-799EED0E380F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2B41-2D7F-4E04-B62A-79CE29ECB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D95-849A-4B3C-B56C-38CA805C0B8F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CD84-90EC-4F8D-9AF3-9CC5557E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D95-849A-4B3C-B56C-38CA805C0B8F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CD84-90EC-4F8D-9AF3-9CC5557E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D95-849A-4B3C-B56C-38CA805C0B8F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CD84-90EC-4F8D-9AF3-9CC5557E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DBB7-7863-4F81-897A-D6E116267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D95-849A-4B3C-B56C-38CA805C0B8F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CD84-90EC-4F8D-9AF3-9CC5557E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D95-849A-4B3C-B56C-38CA805C0B8F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CD84-90EC-4F8D-9AF3-9CC5557E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D95-849A-4B3C-B56C-38CA805C0B8F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CD84-90EC-4F8D-9AF3-9CC5557E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D95-849A-4B3C-B56C-38CA805C0B8F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CD84-90EC-4F8D-9AF3-9CC5557E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D95-849A-4B3C-B56C-38CA805C0B8F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CD84-90EC-4F8D-9AF3-9CC5557E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D95-849A-4B3C-B56C-38CA805C0B8F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CD84-90EC-4F8D-9AF3-9CC5557E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D95-849A-4B3C-B56C-38CA805C0B8F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CD84-90EC-4F8D-9AF3-9CC5557E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DD95-849A-4B3C-B56C-38CA805C0B8F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CD84-90EC-4F8D-9AF3-9CC5557E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FDD95-849A-4B3C-B56C-38CA805C0B8F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8CD84-90EC-4F8D-9AF3-9CC5557EB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064500" cy="54006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/>
              <a:t> </a:t>
            </a:r>
            <a:r>
              <a:rPr lang="ru-RU" sz="2800" b="1" dirty="0" smtClean="0"/>
              <a:t>   </a:t>
            </a:r>
            <a:r>
              <a:rPr lang="ru-RU" sz="2800" b="1" dirty="0" smtClean="0">
                <a:solidFill>
                  <a:schemeClr val="tx1"/>
                </a:solidFill>
              </a:rPr>
              <a:t>Ушли </a:t>
            </a:r>
            <a:r>
              <a:rPr lang="ru-RU" sz="2800" b="1" dirty="0" smtClean="0">
                <a:solidFill>
                  <a:schemeClr val="tx1"/>
                </a:solidFill>
              </a:rPr>
              <a:t>в историю года,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   Цари </a:t>
            </a:r>
            <a:r>
              <a:rPr lang="ru-RU" sz="2800" b="1" dirty="0" smtClean="0">
                <a:solidFill>
                  <a:schemeClr val="tx1"/>
                </a:solidFill>
              </a:rPr>
              <a:t>менялись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    </a:t>
            </a:r>
            <a:r>
              <a:rPr lang="ru-RU" sz="2800" b="1" dirty="0" smtClean="0">
                <a:solidFill>
                  <a:schemeClr val="tx1"/>
                </a:solidFill>
              </a:rPr>
              <a:t>и народы,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    Но </a:t>
            </a:r>
            <a:r>
              <a:rPr lang="ru-RU" sz="2800" b="1" dirty="0" smtClean="0">
                <a:solidFill>
                  <a:schemeClr val="tx1"/>
                </a:solidFill>
              </a:rPr>
              <a:t>время смутное ,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    невзгоды</a:t>
            </a:r>
            <a:endParaRPr lang="ru-RU" sz="2800" b="1" dirty="0" smtClean="0"/>
          </a:p>
          <a:p>
            <a:pPr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      Русь </a:t>
            </a:r>
            <a:r>
              <a:rPr lang="ru-RU" sz="2800" b="1" dirty="0" smtClean="0">
                <a:solidFill>
                  <a:schemeClr val="tx1"/>
                </a:solidFill>
              </a:rPr>
              <a:t>не забудет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      </a:t>
            </a:r>
            <a:r>
              <a:rPr lang="ru-RU" sz="2800" b="1" dirty="0" smtClean="0">
                <a:solidFill>
                  <a:schemeClr val="tx1"/>
                </a:solidFill>
              </a:rPr>
              <a:t>никогда!</a:t>
            </a:r>
          </a:p>
        </p:txBody>
      </p:sp>
      <p:pic>
        <p:nvPicPr>
          <p:cNvPr id="4" name="Picture 18" descr="1-е ополчение 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692696"/>
            <a:ext cx="4032448" cy="5541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/>
              <a:t>4 ноября в этот день в 1612 году бойцы народного ополчения взяли Китай-город. Князь Дмитрий Пожарский</a:t>
            </a:r>
            <a:br>
              <a:rPr lang="ru-RU" sz="1800" b="1" dirty="0" smtClean="0"/>
            </a:br>
            <a:r>
              <a:rPr lang="ru-RU" sz="1800" b="1" dirty="0" smtClean="0"/>
              <a:t>вступил в Китай-город с Казанскою иконою Божьей Матери и поклялся построить храм в память этой победы.</a:t>
            </a:r>
          </a:p>
        </p:txBody>
      </p:sp>
      <p:pic>
        <p:nvPicPr>
          <p:cNvPr id="15363" name="Picture 6" descr="каз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357298"/>
            <a:ext cx="3616325" cy="4071937"/>
          </a:xfrm>
          <a:noFill/>
        </p:spPr>
      </p:pic>
      <p:sp>
        <p:nvSpPr>
          <p:cNvPr id="819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4" y="1598613"/>
            <a:ext cx="3500462" cy="449738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Казанский собор был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построен в 20-х годах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на средства князя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Дмитрия Пожарского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в благодарность за помощь и заступничество в борьбе с польско-литовскими захватчиками.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В 1649г указом царя Алексея Михайловича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день 5 ноября (н.с.) был 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объявлен праздником,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Который праздновался до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1917г.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1" y="764704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ТЕСТ </a:t>
            </a:r>
          </a:p>
          <a:p>
            <a:r>
              <a:rPr lang="ru-RU" sz="4000" b="1" dirty="0" smtClean="0"/>
              <a:t>« Смутное время в истории </a:t>
            </a:r>
          </a:p>
          <a:p>
            <a:pPr algn="ctr"/>
            <a:r>
              <a:rPr lang="ru-RU" sz="4000" b="1" dirty="0" smtClean="0"/>
              <a:t>России»</a:t>
            </a:r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1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436096" y="1628800"/>
          <a:ext cx="2183904" cy="741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8072"/>
                <a:gridCol w="720080"/>
                <a:gridCol w="8157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03648" y="1556792"/>
          <a:ext cx="2232249" cy="736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81382"/>
                <a:gridCol w="791642"/>
                <a:gridCol w="759225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4048" y="162880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2924944"/>
            <a:ext cx="140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</a:t>
            </a:r>
            <a:r>
              <a:rPr lang="ru-RU" dirty="0" smtClean="0"/>
              <a:t> </a:t>
            </a:r>
            <a:r>
              <a:rPr lang="ru-RU" sz="4000" dirty="0" smtClean="0"/>
              <a:t>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in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643338" cy="524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4714876" y="980728"/>
            <a:ext cx="371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Осенью 1611 года в Нижнем Новгороде посадский староста Кузьма Минин обратился к горожанам с призывом постоять за Русскую землю.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6064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КТО ОН 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_23605.jpg"/>
          <p:cNvPicPr>
            <a:picLocks noChangeAspect="1"/>
          </p:cNvPicPr>
          <p:nvPr/>
        </p:nvPicPr>
        <p:blipFill>
          <a:blip r:embed="rId2" cstate="print"/>
          <a:srcRect b="4545"/>
          <a:stretch>
            <a:fillRect/>
          </a:stretch>
        </p:blipFill>
        <p:spPr>
          <a:xfrm>
            <a:off x="500034" y="428604"/>
            <a:ext cx="3857651" cy="500066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4857752" y="1412776"/>
            <a:ext cx="3357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Ополчение возглавил   Дмитрий Михайлович Пожарский. Нижегородцев поддержали и другие города…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404664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Кто он 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van_Susan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836712"/>
            <a:ext cx="7072362" cy="4340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5013176"/>
            <a:ext cx="8246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Костромской крестьянин Иван Сусанин  завёл польский отряд в такие лесные дебри, откуда захватчики не выбрались. Они убили Сусанина, но и сами погибли. Подвиг Ивана Сусанина вошёл в историческую память русского народа.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188640"/>
            <a:ext cx="3828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Кто он 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1-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8640"/>
            <a:ext cx="7105185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4725144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Страна остро нуждалась в восстановлении государственных устоев. В освобождённой столице созвали Земской собор. После долгих препирательств Собор избрал царём шестнадцатилетнего Михаила Фёдоровича Романова.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463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Моя хата с краю , </a:t>
            </a:r>
          </a:p>
          <a:p>
            <a:r>
              <a:rPr lang="ru-RU" sz="3200" b="1" dirty="0" smtClean="0"/>
              <a:t>Ничего не знаю!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1340768"/>
            <a:ext cx="3769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Если не мы ,</a:t>
            </a:r>
          </a:p>
          <a:p>
            <a:r>
              <a:rPr lang="ru-RU" sz="3200" b="1" dirty="0" smtClean="0"/>
              <a:t> То кто же !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573016"/>
            <a:ext cx="35550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Героями не рождаются , </a:t>
            </a:r>
          </a:p>
          <a:p>
            <a:r>
              <a:rPr lang="ru-RU" sz="3200" b="1" dirty="0" smtClean="0"/>
              <a:t>Героями становятся 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8024" y="764704"/>
            <a:ext cx="40924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 поднималась Русь с колен</a:t>
            </a:r>
          </a:p>
          <a:p>
            <a:r>
              <a:rPr lang="ru-RU" sz="2800" dirty="0" smtClean="0"/>
              <a:t>В руках с иконой перед битвой,</a:t>
            </a:r>
          </a:p>
          <a:p>
            <a:r>
              <a:rPr lang="ru-RU" sz="2800" dirty="0" smtClean="0"/>
              <a:t>Благословенная молитвой </a:t>
            </a:r>
          </a:p>
          <a:p>
            <a:r>
              <a:rPr lang="ru-RU" sz="2800" dirty="0" smtClean="0"/>
              <a:t>Под звон грядущих перемен!</a:t>
            </a:r>
            <a:endParaRPr lang="ru-RU" sz="2800" dirty="0"/>
          </a:p>
        </p:txBody>
      </p:sp>
      <p:pic>
        <p:nvPicPr>
          <p:cNvPr id="5" name="Рисунок 4" descr="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3024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25830009_319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6770"/>
          <a:stretch>
            <a:fillRect/>
          </a:stretch>
        </p:blipFill>
        <p:spPr>
          <a:xfrm>
            <a:off x="4643437" y="571480"/>
            <a:ext cx="3984549" cy="55721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Деревни, села, города</a:t>
            </a:r>
          </a:p>
          <a:p>
            <a:pPr>
              <a:buNone/>
            </a:pPr>
            <a:r>
              <a:rPr lang="ru-RU" dirty="0" smtClean="0"/>
              <a:t>С поклоном русскому народу</a:t>
            </a:r>
          </a:p>
          <a:p>
            <a:pPr>
              <a:buNone/>
            </a:pPr>
            <a:r>
              <a:rPr lang="ru-RU" dirty="0" smtClean="0"/>
              <a:t>Сегодня празднуют свободу</a:t>
            </a:r>
          </a:p>
          <a:p>
            <a:pPr>
              <a:buNone/>
            </a:pPr>
            <a:r>
              <a:rPr lang="ru-RU" dirty="0" smtClean="0"/>
              <a:t>И День единства навсегда!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         Победой </a:t>
            </a:r>
            <a:r>
              <a:rPr lang="ru-RU" sz="2000" b="1" dirty="0" smtClean="0"/>
              <a:t>вписана строка,</a:t>
            </a:r>
          </a:p>
          <a:p>
            <a:pPr>
              <a:buNone/>
            </a:pPr>
            <a:r>
              <a:rPr lang="ru-RU" sz="2000" b="1" dirty="0" smtClean="0"/>
              <a:t>       И </a:t>
            </a:r>
            <a:r>
              <a:rPr lang="ru-RU" sz="2000" b="1" dirty="0" smtClean="0"/>
              <a:t>славит стих былых героев,</a:t>
            </a:r>
          </a:p>
          <a:p>
            <a:pPr>
              <a:buNone/>
            </a:pPr>
            <a:r>
              <a:rPr lang="ru-RU" sz="2000" b="1" dirty="0" smtClean="0"/>
              <a:t>       Поверг </a:t>
            </a:r>
            <a:r>
              <a:rPr lang="ru-RU" sz="2000" b="1" dirty="0" smtClean="0"/>
              <a:t>народ врагов-изгоев,</a:t>
            </a:r>
          </a:p>
          <a:p>
            <a:pPr>
              <a:buNone/>
            </a:pPr>
            <a:r>
              <a:rPr lang="ru-RU" sz="2000" b="1" dirty="0" smtClean="0"/>
              <a:t>          Обрел </a:t>
            </a:r>
            <a:r>
              <a:rPr lang="ru-RU" sz="2000" b="1" dirty="0" smtClean="0"/>
              <a:t>свободу на века 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4" name="Рисунок 3" descr="kartina_445_ultra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692696"/>
            <a:ext cx="3982808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Солнечный круг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3886200" cy="528641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Тема урока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Спасение Москвы.</a:t>
            </a:r>
            <a:br>
              <a:rPr lang="ru-RU" b="1" dirty="0" smtClean="0"/>
            </a:br>
            <a:r>
              <a:rPr lang="ru-RU" b="1" dirty="0" smtClean="0"/>
              <a:t>Окончание Смутного времени.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620688"/>
            <a:ext cx="3960440" cy="5400600"/>
          </a:xfrm>
        </p:spPr>
        <p:txBody>
          <a:bodyPr>
            <a:normAutofit/>
          </a:bodyPr>
          <a:lstStyle/>
          <a:p>
            <a:pPr algn="just"/>
            <a:endParaRPr lang="ru-RU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1 Как для спасения         </a:t>
            </a:r>
          </a:p>
          <a:p>
            <a:pPr>
              <a:buNone/>
            </a:pPr>
            <a:r>
              <a:rPr lang="ru-RU" sz="2800" dirty="0" smtClean="0"/>
              <a:t>Москвы начали                    </a:t>
            </a:r>
          </a:p>
          <a:p>
            <a:pPr>
              <a:buNone/>
            </a:pPr>
            <a:r>
              <a:rPr lang="ru-RU" sz="2800" dirty="0" smtClean="0"/>
              <a:t>собираться земские</a:t>
            </a:r>
          </a:p>
          <a:p>
            <a:pPr>
              <a:buNone/>
            </a:pPr>
            <a:r>
              <a:rPr lang="ru-RU" sz="2800" dirty="0" smtClean="0"/>
              <a:t> рати?               </a:t>
            </a:r>
          </a:p>
          <a:p>
            <a:pPr>
              <a:buNone/>
            </a:pPr>
            <a:r>
              <a:rPr lang="ru-RU" sz="2800" dirty="0" smtClean="0"/>
              <a:t>2 Почему на Красной </a:t>
            </a:r>
          </a:p>
          <a:p>
            <a:pPr>
              <a:buNone/>
            </a:pPr>
            <a:r>
              <a:rPr lang="ru-RU" sz="2800" dirty="0" smtClean="0"/>
              <a:t>площади установлен </a:t>
            </a:r>
          </a:p>
          <a:p>
            <a:pPr>
              <a:buNone/>
            </a:pPr>
            <a:r>
              <a:rPr lang="ru-RU" sz="2800" dirty="0" smtClean="0"/>
              <a:t>памятник гражданину </a:t>
            </a:r>
          </a:p>
          <a:p>
            <a:pPr>
              <a:buNone/>
            </a:pPr>
            <a:r>
              <a:rPr lang="ru-RU" sz="2800" dirty="0" smtClean="0"/>
              <a:t>Минину и князю </a:t>
            </a:r>
          </a:p>
          <a:p>
            <a:pPr>
              <a:buNone/>
            </a:pPr>
            <a:r>
              <a:rPr lang="ru-RU" sz="2800" dirty="0" smtClean="0"/>
              <a:t>Пожарскому?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ПАТРИОТИЗМ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2376264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ТАБЛИЦА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1124744"/>
            <a:ext cx="2304256" cy="10081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АРХИТЕКТУРА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556792"/>
            <a:ext cx="1800200" cy="1080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ИМЯ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780928"/>
            <a:ext cx="1944216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СХЕМА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212976"/>
            <a:ext cx="1944216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РИСУНОК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4797152"/>
            <a:ext cx="2448272" cy="11521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ХРОНОЛОГИЯ </a:t>
            </a:r>
            <a:br>
              <a:rPr lang="ru-RU" sz="2400" b="1" dirty="0" smtClean="0"/>
            </a:br>
            <a:r>
              <a:rPr lang="ru-RU" sz="2400" b="1" dirty="0" smtClean="0"/>
              <a:t>СОБЫТИЙ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852936"/>
            <a:ext cx="1656184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КАРТА</a:t>
            </a:r>
            <a:endParaRPr lang="ru-RU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5580112" y="4437112"/>
            <a:ext cx="3096344" cy="21922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МЕСТО СБОРА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b="1" dirty="0" smtClean="0"/>
              <a:t>ВОПРОС - ОТВЕТ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36712"/>
            <a:ext cx="410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sz="3200" b="1" dirty="0" smtClean="0"/>
              <a:t>Почему на Красной площади Москвы установлен памятник К.Минину и Д.Пожарскому? </a:t>
            </a:r>
            <a:endParaRPr lang="ru-RU" sz="3200" b="1" dirty="0"/>
          </a:p>
        </p:txBody>
      </p:sp>
      <p:pic>
        <p:nvPicPr>
          <p:cNvPr id="5" name="Рисунок 4" descr="2591234.jpg"/>
          <p:cNvPicPr>
            <a:picLocks noChangeAspect="1"/>
          </p:cNvPicPr>
          <p:nvPr/>
        </p:nvPicPr>
        <p:blipFill>
          <a:blip r:embed="rId2" cstate="print"/>
          <a:srcRect l="3125" t="4352" r="3125" b="5439"/>
          <a:stretch>
            <a:fillRect/>
          </a:stretch>
        </p:blipFill>
        <p:spPr>
          <a:xfrm>
            <a:off x="4499992" y="548680"/>
            <a:ext cx="427773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34817_img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128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8596" y="5857892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Горожане поклялись пожертвовать всем для освобождения родной страны и стали  создавать народное ополчение.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1052736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Какие архитектурные памятники установлены в честь освобождения Москвы в 1612 году?</a:t>
            </a:r>
            <a:endParaRPr lang="ru-RU" sz="24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3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000037</Template>
  <TotalTime>463</TotalTime>
  <Words>383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000037</vt:lpstr>
      <vt:lpstr>Слайд 1</vt:lpstr>
      <vt:lpstr>Слайд 2</vt:lpstr>
      <vt:lpstr>Тема урока Спасение Москвы. Окончание Смутного времени.</vt:lpstr>
      <vt:lpstr>ВОПРОСЫ</vt:lpstr>
      <vt:lpstr>ПАТРИОТИЗМ </vt:lpstr>
      <vt:lpstr>ВОПРОС - ОТВЕТ </vt:lpstr>
      <vt:lpstr>Слайд 7</vt:lpstr>
      <vt:lpstr>Слайд 8</vt:lpstr>
      <vt:lpstr>Слайд 9</vt:lpstr>
      <vt:lpstr>4 ноября в этот день в 1612 году бойцы народного ополчения взяли Китай-город. Князь Дмитрий Пожарский вступил в Китай-город с Казанскою иконою Божьей Матери и поклялся построить храм в память этой победы.</vt:lpstr>
      <vt:lpstr>Слайд 11</vt:lpstr>
      <vt:lpstr>Проверь себя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Солнечный круг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Смутное время</dc:title>
  <dc:creator>Дашкевич</dc:creator>
  <cp:lastModifiedBy>intel</cp:lastModifiedBy>
  <cp:revision>58</cp:revision>
  <dcterms:created xsi:type="dcterms:W3CDTF">2009-04-06T17:25:35Z</dcterms:created>
  <dcterms:modified xsi:type="dcterms:W3CDTF">2013-09-24T13:07:18Z</dcterms:modified>
</cp:coreProperties>
</file>